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49E9"/>
    <a:srgbClr val="FBE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2"/>
    <p:restoredTop sz="96405"/>
  </p:normalViewPr>
  <p:slideViewPr>
    <p:cSldViewPr snapToGrid="0" snapToObjects="1">
      <p:cViewPr varScale="1">
        <p:scale>
          <a:sx n="126" d="100"/>
          <a:sy n="126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D95C-6AE4-D143-AEE6-604DABD24602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3EA41-CCFE-CB42-984B-1318FB868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commons.wikimedia.org/wiki/File:San_Francisco_Oakland_Bay_Bridge_Western_Span.jpg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10058400" cy="804797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28592"/>
            <a:ext cx="10058400" cy="4138808"/>
          </a:xfrm>
        </p:spPr>
        <p:txBody>
          <a:bodyPr>
            <a:normAutofit/>
          </a:bodyPr>
          <a:lstStyle>
            <a:lvl1pPr marL="384048" indent="-384048">
              <a:buFont typeface="Arial" panose="020B0604020202020204" pitchFamily="34" charset="0"/>
              <a:buChar char="•"/>
              <a:defRPr sz="3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tx2">
                    <a:lumMod val="50000"/>
                  </a:schemeClr>
                </a:solidFill>
              </a:defRPr>
            </a:lvl2pPr>
            <a:lvl3pPr marL="1371600" indent="-384048">
              <a:buFont typeface="Wingdings" pitchFamily="2" charset="2"/>
              <a:buChar char="§"/>
              <a:defRPr sz="2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2">
                    <a:lumMod val="50000"/>
                  </a:schemeClr>
                </a:solidFill>
              </a:defRPr>
            </a:lvl4pPr>
            <a:lvl5pPr marL="2286000" indent="-384048">
              <a:buFont typeface="Wingdings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F8F0-9AEB-5A4D-A90D-B7D9F9875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428999"/>
            <a:ext cx="10058400" cy="1125929"/>
          </a:xfrm>
        </p:spPr>
        <p:txBody>
          <a:bodyPr anchor="b">
            <a:noAutofit/>
          </a:bodyPr>
          <a:lstStyle>
            <a:lvl1pPr algn="r">
              <a:defRPr sz="480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870986"/>
            <a:ext cx="10058400" cy="68744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F8B30E-211D-1440-A0BD-CD9E3A4407A1}"/>
              </a:ext>
            </a:extLst>
          </p:cNvPr>
          <p:cNvGrpSpPr/>
          <p:nvPr userDrawn="1"/>
        </p:nvGrpSpPr>
        <p:grpSpPr>
          <a:xfrm rot="5400000">
            <a:off x="5890260" y="960633"/>
            <a:ext cx="411480" cy="10058400"/>
            <a:chOff x="457200" y="0"/>
            <a:chExt cx="411480" cy="6858000"/>
          </a:xfrm>
        </p:grpSpPr>
        <p:sp>
          <p:nvSpPr>
            <p:cNvPr id="10" name="Rectangle 9" title="Side bar">
              <a:extLst>
                <a:ext uri="{FF2B5EF4-FFF2-40B4-BE49-F238E27FC236}">
                  <a16:creationId xmlns:a16="http://schemas.microsoft.com/office/drawing/2014/main" id="{F0A52A4B-C41B-0342-BF36-959F0ED5D5E3}"/>
                </a:ext>
              </a:extLst>
            </p:cNvPr>
            <p:cNvSpPr/>
            <p:nvPr userDrawn="1"/>
          </p:nvSpPr>
          <p:spPr>
            <a:xfrm>
              <a:off x="457200" y="0"/>
              <a:ext cx="18288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 title="Side bar">
              <a:extLst>
                <a:ext uri="{FF2B5EF4-FFF2-40B4-BE49-F238E27FC236}">
                  <a16:creationId xmlns:a16="http://schemas.microsoft.com/office/drawing/2014/main" id="{64C49948-B5A6-F646-AC53-944759787904}"/>
                </a:ext>
              </a:extLst>
            </p:cNvPr>
            <p:cNvSpPr/>
            <p:nvPr userDrawn="1"/>
          </p:nvSpPr>
          <p:spPr>
            <a:xfrm>
              <a:off x="685800" y="0"/>
              <a:ext cx="9144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1" title="Side bar">
              <a:extLst>
                <a:ext uri="{FF2B5EF4-FFF2-40B4-BE49-F238E27FC236}">
                  <a16:creationId xmlns:a16="http://schemas.microsoft.com/office/drawing/2014/main" id="{98C66A4E-ACA7-F442-9BC5-B41C106E4BE2}"/>
                </a:ext>
              </a:extLst>
            </p:cNvPr>
            <p:cNvSpPr/>
            <p:nvPr userDrawn="1"/>
          </p:nvSpPr>
          <p:spPr>
            <a:xfrm>
              <a:off x="822960" y="0"/>
              <a:ext cx="45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DE39A4-D608-9F4D-9DD1-3B3E4F7C3B58}"/>
              </a:ext>
            </a:extLst>
          </p:cNvPr>
          <p:cNvSpPr txBox="1"/>
          <p:nvPr userDrawn="1"/>
        </p:nvSpPr>
        <p:spPr>
          <a:xfrm>
            <a:off x="7524749" y="3105895"/>
            <a:ext cx="36004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1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Photo by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Wikimedia Commons / Haha169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7D7078-6C6B-0142-9137-E3DE96C846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4638" b="36609"/>
          <a:stretch/>
        </p:blipFill>
        <p:spPr>
          <a:xfrm>
            <a:off x="1066800" y="920320"/>
            <a:ext cx="10058400" cy="2192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26E308-F5BA-B347-802C-E11A1E58F662}"/>
              </a:ext>
            </a:extLst>
          </p:cNvPr>
          <p:cNvSpPr txBox="1"/>
          <p:nvPr userDrawn="1"/>
        </p:nvSpPr>
        <p:spPr>
          <a:xfrm>
            <a:off x="4688210" y="6426900"/>
            <a:ext cx="2815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Classroom Exercise – Not for Publication</a:t>
            </a:r>
          </a:p>
        </p:txBody>
      </p:sp>
    </p:spTree>
    <p:extLst>
      <p:ext uri="{BB962C8B-B14F-4D97-AF65-F5344CB8AC3E}">
        <p14:creationId xmlns:p14="http://schemas.microsoft.com/office/powerpoint/2010/main" val="422848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8908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A40F8F0-9AEB-5A4D-A90D-B7D9F9875DA8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0C2A3F-4B63-3548-9ACC-C19A8A31D00C}"/>
              </a:ext>
            </a:extLst>
          </p:cNvPr>
          <p:cNvGrpSpPr/>
          <p:nvPr userDrawn="1"/>
        </p:nvGrpSpPr>
        <p:grpSpPr>
          <a:xfrm rot="5400000">
            <a:off x="5890260" y="1123471"/>
            <a:ext cx="411480" cy="10058400"/>
            <a:chOff x="457200" y="0"/>
            <a:chExt cx="411480" cy="6858000"/>
          </a:xfrm>
        </p:grpSpPr>
        <p:sp>
          <p:nvSpPr>
            <p:cNvPr id="12" name="Rectangle 11" title="Side bar">
              <a:extLst>
                <a:ext uri="{FF2B5EF4-FFF2-40B4-BE49-F238E27FC236}">
                  <a16:creationId xmlns:a16="http://schemas.microsoft.com/office/drawing/2014/main" id="{CD223711-8834-074E-87D4-036473CB2A89}"/>
                </a:ext>
              </a:extLst>
            </p:cNvPr>
            <p:cNvSpPr/>
            <p:nvPr userDrawn="1"/>
          </p:nvSpPr>
          <p:spPr>
            <a:xfrm>
              <a:off x="457200" y="0"/>
              <a:ext cx="18288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 title="Side bar">
              <a:extLst>
                <a:ext uri="{FF2B5EF4-FFF2-40B4-BE49-F238E27FC236}">
                  <a16:creationId xmlns:a16="http://schemas.microsoft.com/office/drawing/2014/main" id="{890C50FC-A4ED-2B40-BD28-3DBB3941C855}"/>
                </a:ext>
              </a:extLst>
            </p:cNvPr>
            <p:cNvSpPr/>
            <p:nvPr userDrawn="1"/>
          </p:nvSpPr>
          <p:spPr>
            <a:xfrm>
              <a:off x="685800" y="0"/>
              <a:ext cx="9144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 title="Side bar">
              <a:extLst>
                <a:ext uri="{FF2B5EF4-FFF2-40B4-BE49-F238E27FC236}">
                  <a16:creationId xmlns:a16="http://schemas.microsoft.com/office/drawing/2014/main" id="{38AD3C68-94F1-C549-99AF-C45998EBCD2C}"/>
                </a:ext>
              </a:extLst>
            </p:cNvPr>
            <p:cNvSpPr/>
            <p:nvPr userDrawn="1"/>
          </p:nvSpPr>
          <p:spPr>
            <a:xfrm>
              <a:off x="822960" y="0"/>
              <a:ext cx="45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A77D92-2614-CF46-A077-AAB1C7FD8513}"/>
              </a:ext>
            </a:extLst>
          </p:cNvPr>
          <p:cNvSpPr txBox="1"/>
          <p:nvPr userDrawn="1"/>
        </p:nvSpPr>
        <p:spPr>
          <a:xfrm>
            <a:off x="4688210" y="6426900"/>
            <a:ext cx="2815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Classroom Exercise – Not for Publication</a:t>
            </a:r>
          </a:p>
        </p:txBody>
      </p:sp>
    </p:spTree>
    <p:extLst>
      <p:ext uri="{BB962C8B-B14F-4D97-AF65-F5344CB8AC3E}">
        <p14:creationId xmlns:p14="http://schemas.microsoft.com/office/powerpoint/2010/main" val="272916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tbabridgereport.org/abou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Bridge_and_river_in_Dorado,_Puerto_Rico_view_from_PR-693_with_PR-2.jpg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A36973-7F8D-4F49-A9E2-E8B0EEAD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Saving our Nation's Bridges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87D35-8BA9-1D48-A881-598F611EB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54928"/>
            <a:ext cx="10058400" cy="10035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Alison Garrett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Unsolicited Report to the American Society of Civil Engineers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29 October 2021</a:t>
            </a:r>
          </a:p>
        </p:txBody>
      </p:sp>
    </p:spTree>
    <p:extLst>
      <p:ext uri="{BB962C8B-B14F-4D97-AF65-F5344CB8AC3E}">
        <p14:creationId xmlns:p14="http://schemas.microsoft.com/office/powerpoint/2010/main" val="234898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i="1" dirty="0"/>
              <a:t>American Road &amp; Transportation Builders Association</a:t>
            </a:r>
            <a:r>
              <a:rPr lang="en-US" sz="2800" dirty="0"/>
              <a:t> reports  </a:t>
            </a:r>
            <a:r>
              <a:rPr lang="en-US" sz="2800" i="1" dirty="0">
                <a:hlinkClick r:id="rId2"/>
              </a:rPr>
              <a:t>171.5 million daily crossings on over 45,000 structurally deficient U.S. bridges </a:t>
            </a:r>
            <a:endParaRPr lang="en-US" sz="2800" i="1" dirty="0"/>
          </a:p>
          <a:p>
            <a:r>
              <a:rPr lang="en-US" sz="2800" dirty="0"/>
              <a:t>Fortunately, lawmakers are earmarking $3.265B for a </a:t>
            </a:r>
            <a:r>
              <a:rPr lang="en-US" sz="2800" i="1" dirty="0"/>
              <a:t>5-year</a:t>
            </a:r>
          </a:p>
        </p:txBody>
      </p:sp>
      <p:pic>
        <p:nvPicPr>
          <p:cNvPr id="1026" name="Picture 2" descr="Romney: Bipartisan Infrastructure Bill Will Deliver for Utah | Senator Mitt  Romney">
            <a:extLst>
              <a:ext uri="{FF2B5EF4-FFF2-40B4-BE49-F238E27FC236}">
                <a16:creationId xmlns:a16="http://schemas.microsoft.com/office/drawing/2014/main" id="{EBE1B637-1AB9-EC42-8695-B2BA5939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14" y="3797996"/>
            <a:ext cx="3439886" cy="19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457CBE-DEEB-9C42-9982-E3FAF8674B94}"/>
              </a:ext>
            </a:extLst>
          </p:cNvPr>
          <p:cNvSpPr txBox="1">
            <a:spLocks/>
          </p:cNvSpPr>
          <p:nvPr/>
        </p:nvSpPr>
        <p:spPr>
          <a:xfrm>
            <a:off x="1066800" y="3512803"/>
            <a:ext cx="6618514" cy="4138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Wingdings" pitchFamily="2" charset="2"/>
              <a:buChar char="§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Wingdings" pitchFamily="2" charset="2"/>
              <a:buChar char="§"/>
              <a:defRPr sz="2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lvl="1" indent="0">
              <a:buNone/>
            </a:pPr>
            <a:r>
              <a:rPr lang="en-US" sz="2800" dirty="0"/>
              <a:t>Bridge Reinvestment Program </a:t>
            </a:r>
          </a:p>
          <a:p>
            <a:r>
              <a:rPr lang="en-US" sz="2800" dirty="0"/>
              <a:t>While significant, it is likely insufficient to address current and future deficiencies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52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the National Highway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CC77AF-7456-1D44-AEFA-BE6A2669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14" y="1728592"/>
            <a:ext cx="6675740" cy="357377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7141D73-015A-514D-BA5A-70CD6E09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429648" cy="4138808"/>
          </a:xfrm>
        </p:spPr>
        <p:txBody>
          <a:bodyPr>
            <a:normAutofit/>
          </a:bodyPr>
          <a:lstStyle/>
          <a:p>
            <a:r>
              <a:rPr lang="en-US" sz="2400" dirty="0"/>
              <a:t>45,962 National Highway System Bridges in the US</a:t>
            </a:r>
          </a:p>
          <a:p>
            <a:r>
              <a:rPr lang="en-US" sz="2400" dirty="0"/>
              <a:t>74% are Stringer / Multi-beam, Girder, or Culvert Bridges </a:t>
            </a:r>
          </a:p>
          <a:p>
            <a:r>
              <a:rPr lang="en-US" sz="2400" dirty="0"/>
              <a:t>Most are Concrete construction</a:t>
            </a:r>
          </a:p>
          <a:p>
            <a:r>
              <a:rPr lang="en-US" sz="2400" dirty="0"/>
              <a:t>Typical highway overpasses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274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99CA45-C276-534C-963B-CAEA6849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91" y="1493479"/>
            <a:ext cx="5273710" cy="42220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44E0C0-B786-9748-A6FE-478A05C57929}"/>
              </a:ext>
            </a:extLst>
          </p:cNvPr>
          <p:cNvSpPr/>
          <p:nvPr/>
        </p:nvSpPr>
        <p:spPr>
          <a:xfrm>
            <a:off x="1168400" y="3810000"/>
            <a:ext cx="4328048" cy="17881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What about the 59% classified as Fair – Needing Repair?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the National Highway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429648" cy="2812928"/>
          </a:xfrm>
        </p:spPr>
        <p:txBody>
          <a:bodyPr>
            <a:normAutofit/>
          </a:bodyPr>
          <a:lstStyle/>
          <a:p>
            <a:r>
              <a:rPr lang="en-US" sz="2400" dirty="0"/>
              <a:t>76% of NHS Bridges are more than 40 years old</a:t>
            </a:r>
          </a:p>
          <a:p>
            <a:r>
              <a:rPr lang="en-US" sz="2400" dirty="0"/>
              <a:t>3% (1,363) are classified as Poor -  Structurally Deficient and will receive investment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A2256B-6F12-E844-A333-CF308D096B55}"/>
              </a:ext>
            </a:extLst>
          </p:cNvPr>
          <p:cNvSpPr/>
          <p:nvPr/>
        </p:nvSpPr>
        <p:spPr>
          <a:xfrm>
            <a:off x="6370320" y="1728592"/>
            <a:ext cx="2844800" cy="407276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681BC5C-10B4-E440-88A8-53796991CFA7}"/>
              </a:ext>
            </a:extLst>
          </p:cNvPr>
          <p:cNvCxnSpPr/>
          <p:nvPr/>
        </p:nvCxnSpPr>
        <p:spPr>
          <a:xfrm>
            <a:off x="5161280" y="3429000"/>
            <a:ext cx="2936240" cy="19355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uiExpand="1" build="p"/>
      <p:bldP spid="3" grpId="1" uiExpand="1" build="p"/>
      <p:bldP spid="40" grpId="0" animBg="1"/>
      <p:bldP spid="4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813300" cy="4138808"/>
          </a:xfrm>
        </p:spPr>
        <p:txBody>
          <a:bodyPr>
            <a:normAutofit/>
          </a:bodyPr>
          <a:lstStyle/>
          <a:p>
            <a:r>
              <a:rPr lang="en-US" sz="2800" dirty="0"/>
              <a:t>Developed an </a:t>
            </a:r>
            <a:r>
              <a:rPr lang="en-US" sz="2800" i="1" dirty="0"/>
              <a:t>Ensemble Random Forest Classifier </a:t>
            </a:r>
            <a:r>
              <a:rPr lang="en-US" sz="2800" dirty="0"/>
              <a:t>to identify Bridge features that are Important when looking at Structural Deficiency</a:t>
            </a:r>
          </a:p>
          <a:p>
            <a:r>
              <a:rPr lang="en-US" sz="2800" dirty="0"/>
              <a:t>Focused on high Recall to minimize False Negatives</a:t>
            </a:r>
          </a:p>
          <a:p>
            <a:r>
              <a:rPr lang="en-US" sz="2800" dirty="0"/>
              <a:t>Model provides probability of Structural Deficiency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C5718F-A2E3-7942-B56A-E10F4063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728592"/>
            <a:ext cx="52451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024F9-C8E8-7444-8996-7F401CFA39DF}"/>
              </a:ext>
            </a:extLst>
          </p:cNvPr>
          <p:cNvSpPr txBox="1"/>
          <p:nvPr/>
        </p:nvSpPr>
        <p:spPr>
          <a:xfrm>
            <a:off x="9337040" y="5476430"/>
            <a:ext cx="1686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ROC AUC</a:t>
            </a:r>
            <a:r>
              <a:rPr lang="en-US" sz="1400" dirty="0"/>
              <a:t>: 0.875</a:t>
            </a:r>
          </a:p>
          <a:p>
            <a:pPr algn="r"/>
            <a:r>
              <a:rPr lang="en-US" sz="1400" dirty="0"/>
              <a:t>Threshold: 0.01</a:t>
            </a:r>
          </a:p>
        </p:txBody>
      </p:sp>
    </p:spTree>
    <p:extLst>
      <p:ext uri="{BB962C8B-B14F-4D97-AF65-F5344CB8AC3E}">
        <p14:creationId xmlns:p14="http://schemas.microsoft.com/office/powerpoint/2010/main" val="262260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328160" cy="4138808"/>
          </a:xfrm>
        </p:spPr>
        <p:txBody>
          <a:bodyPr/>
          <a:lstStyle/>
          <a:p>
            <a:r>
              <a:rPr lang="en-US" dirty="0"/>
              <a:t>Location</a:t>
            </a:r>
          </a:p>
          <a:p>
            <a:r>
              <a:rPr lang="en-US" dirty="0"/>
              <a:t>Dimensions</a:t>
            </a:r>
          </a:p>
          <a:p>
            <a:r>
              <a:rPr lang="en-US" dirty="0"/>
              <a:t>Age</a:t>
            </a:r>
          </a:p>
          <a:p>
            <a:r>
              <a:rPr lang="en-US" dirty="0"/>
              <a:t>Type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D0E1201-31D4-484B-82A4-934B0AFC7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/>
          <a:stretch/>
        </p:blipFill>
        <p:spPr bwMode="auto">
          <a:xfrm>
            <a:off x="4958080" y="883920"/>
            <a:ext cx="616712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6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714D2-5C96-124A-B6A4-F4DE22E3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Rated with High Probability Features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6FEFB67-41A2-B54A-9462-7489050CD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3520"/>
              </p:ext>
            </p:extLst>
          </p:nvPr>
        </p:nvGraphicFramePr>
        <p:xfrm>
          <a:off x="1066800" y="1728788"/>
          <a:ext cx="10058400" cy="40928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7661767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2420981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5707812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70549183"/>
                    </a:ext>
                  </a:extLst>
                </a:gridCol>
              </a:tblGrid>
              <a:tr h="20464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874939"/>
                  </a:ext>
                </a:extLst>
              </a:tr>
              <a:tr h="204644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I-64 at Mud River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Barboursville WV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Built: 1959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Daily Traffic: 20,350</a:t>
                      </a:r>
                    </a:p>
                    <a:p>
                      <a:r>
                        <a:rPr lang="en-US" dirty="0"/>
                        <a:t>Planned Repairs: $31K in 2036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I-20 at US-71</a:t>
                      </a:r>
                    </a:p>
                    <a:p>
                      <a:r>
                        <a:rPr lang="en-US" dirty="0"/>
                        <a:t>Bossier City LA</a:t>
                      </a:r>
                    </a:p>
                    <a:p>
                      <a:r>
                        <a:rPr lang="en-US" dirty="0"/>
                        <a:t>Built: 1966</a:t>
                      </a:r>
                    </a:p>
                    <a:p>
                      <a:r>
                        <a:rPr lang="en-US" dirty="0"/>
                        <a:t>Daily Traffic: 43,950</a:t>
                      </a:r>
                    </a:p>
                    <a:p>
                      <a:r>
                        <a:rPr lang="en-US" dirty="0"/>
                        <a:t>Planned Repairs: $34K in 2036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I-15 at </a:t>
                      </a:r>
                      <a:r>
                        <a:rPr lang="en-US" dirty="0" err="1"/>
                        <a:t>Inkom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 err="1"/>
                        <a:t>Inkom</a:t>
                      </a:r>
                      <a:r>
                        <a:rPr lang="en-US" dirty="0"/>
                        <a:t> ID</a:t>
                      </a:r>
                    </a:p>
                    <a:p>
                      <a:r>
                        <a:rPr lang="en-US" dirty="0"/>
                        <a:t>Built: 1962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Daily Traffic: 8,500</a:t>
                      </a:r>
                    </a:p>
                    <a:p>
                      <a:r>
                        <a:rPr lang="en-US" dirty="0"/>
                        <a:t>Planned Repairs: $13K in 2038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PR-2 at </a:t>
                      </a:r>
                      <a:r>
                        <a:rPr lang="en-US" dirty="0" err="1"/>
                        <a:t>Guayanilla</a:t>
                      </a:r>
                      <a:r>
                        <a:rPr lang="en-US" dirty="0"/>
                        <a:t> River</a:t>
                      </a:r>
                    </a:p>
                    <a:p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Guayanilla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</a:t>
                      </a: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Built: 1970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Daily Traffic: 37,800</a:t>
                      </a:r>
                    </a:p>
                    <a:p>
                      <a:r>
                        <a:rPr lang="en-US" dirty="0"/>
                        <a:t>Planned Repairs: $48K in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4004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2075E75-9073-564B-B309-376D77EB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66" y="1824636"/>
            <a:ext cx="21894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AD41E-260A-6B4C-B5B1-E55AD4374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19" y="1824636"/>
            <a:ext cx="2165013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4623B-635C-114D-97F8-D5F28C3A1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87" y="1824636"/>
            <a:ext cx="1974135" cy="1828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5A69DFA-23AE-614F-879E-FD260828E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/>
          <a:stretch/>
        </p:blipFill>
        <p:spPr bwMode="auto">
          <a:xfrm>
            <a:off x="8719478" y="1824636"/>
            <a:ext cx="224006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735FD3-451D-4B4E-93CC-C4089AD2C666}"/>
              </a:ext>
            </a:extLst>
          </p:cNvPr>
          <p:cNvSpPr txBox="1"/>
          <p:nvPr/>
        </p:nvSpPr>
        <p:spPr>
          <a:xfrm>
            <a:off x="8553820" y="3774068"/>
            <a:ext cx="25713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1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Photo by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  <a:hlinkClick r:id="rId6"/>
              </a:rPr>
              <a:t>Wikimedia Commons / The Eloquent Peasant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38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Proceed with the repair of Poor Condition, Structurally Deficient Bridges</a:t>
            </a:r>
          </a:p>
          <a:p>
            <a:r>
              <a:rPr lang="en-US" dirty="0"/>
              <a:t>Refine the Model for improved Precision </a:t>
            </a:r>
          </a:p>
          <a:p>
            <a:r>
              <a:rPr lang="en-US" dirty="0"/>
              <a:t>Leverage the Model to better identify and prioritize Bridge Reinvestment Funds to address repair / replacement for Bridges in Fair Condition</a:t>
            </a:r>
          </a:p>
        </p:txBody>
      </p:sp>
    </p:spTree>
    <p:extLst>
      <p:ext uri="{BB962C8B-B14F-4D97-AF65-F5344CB8AC3E}">
        <p14:creationId xmlns:p14="http://schemas.microsoft.com/office/powerpoint/2010/main" val="314059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ustom 2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E38312"/>
      </a:accent5>
      <a:accent6>
        <a:srgbClr val="9D90A0"/>
      </a:accent6>
      <a:hlink>
        <a:srgbClr val="E38312"/>
      </a:hlink>
      <a:folHlink>
        <a:srgbClr val="BD572B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{C6DD594D-752E-E64B-B136-6911A91AA24A}tf10001072</Template>
  <TotalTime>512</TotalTime>
  <Words>325</Words>
  <Application>Microsoft Macintosh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Franklin Gothic Book</vt:lpstr>
      <vt:lpstr>Wingdings</vt:lpstr>
      <vt:lpstr>Crop</vt:lpstr>
      <vt:lpstr>Saving our Nation's Bridges</vt:lpstr>
      <vt:lpstr>Introduction</vt:lpstr>
      <vt:lpstr>The State of the National Highway System</vt:lpstr>
      <vt:lpstr>The State of the National Highway System</vt:lpstr>
      <vt:lpstr>Modeling</vt:lpstr>
      <vt:lpstr>Feature Importance</vt:lpstr>
      <vt:lpstr>Fair Rated with High Probability Features 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65</cp:revision>
  <dcterms:created xsi:type="dcterms:W3CDTF">2021-10-28T13:40:37Z</dcterms:created>
  <dcterms:modified xsi:type="dcterms:W3CDTF">2021-10-29T12:58:01Z</dcterms:modified>
</cp:coreProperties>
</file>